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8"/>
  </p:notesMasterIdLst>
  <p:sldIdLst>
    <p:sldId id="277" r:id="rId2"/>
    <p:sldId id="268" r:id="rId3"/>
    <p:sldId id="257" r:id="rId4"/>
    <p:sldId id="267" r:id="rId5"/>
    <p:sldId id="265" r:id="rId6"/>
    <p:sldId id="269" r:id="rId7"/>
    <p:sldId id="258" r:id="rId8"/>
    <p:sldId id="259" r:id="rId9"/>
    <p:sldId id="260" r:id="rId10"/>
    <p:sldId id="275" r:id="rId11"/>
    <p:sldId id="276" r:id="rId12"/>
    <p:sldId id="261" r:id="rId13"/>
    <p:sldId id="262" r:id="rId14"/>
    <p:sldId id="263" r:id="rId15"/>
    <p:sldId id="264" r:id="rId16"/>
    <p:sldId id="278" r:id="rId17"/>
  </p:sldIdLst>
  <p:sldSz cx="9144000" cy="6858000" type="screen4x3"/>
  <p:notesSz cx="6858000" cy="9144000"/>
  <p:defaultTextStyle>
    <a:defPPr>
      <a:defRPr lang="en-US"/>
    </a:defPPr>
    <a:lvl1pPr algn="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1pPr>
    <a:lvl2pPr marL="457200" algn="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2pPr>
    <a:lvl3pPr marL="914400" algn="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3pPr>
    <a:lvl4pPr marL="1371600" algn="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4pPr>
    <a:lvl5pPr marL="1828800" algn="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6306B3-CC73-4113-BAA3-DB5E0BE3E492}" type="datetimeFigureOut">
              <a:rPr lang="en-US" smtClean="0"/>
              <a:pPr/>
              <a:t>5/19/2023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F340E5-360B-48BB-BED0-9B605E55B5F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30416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6"/>
          <p:cNvSpPr>
            <a:spLocks noChangeArrowheads="1"/>
          </p:cNvSpPr>
          <p:nvPr/>
        </p:nvSpPr>
        <p:spPr bwMode="auto">
          <a:xfrm>
            <a:off x="685800" y="2393950"/>
            <a:ext cx="7772400" cy="109538"/>
          </a:xfrm>
          <a:custGeom>
            <a:avLst/>
            <a:gdLst>
              <a:gd name="T0" fmla="*/ 0 w 1000"/>
              <a:gd name="T1" fmla="*/ 0 h 1000"/>
              <a:gd name="T2" fmla="*/ 2147483647 w 1000"/>
              <a:gd name="T3" fmla="*/ 0 h 1000"/>
              <a:gd name="T4" fmla="*/ 2147483647 w 1000"/>
              <a:gd name="T5" fmla="*/ 2147483647 h 1000"/>
              <a:gd name="T6" fmla="*/ 0 w 1000"/>
              <a:gd name="T7" fmla="*/ 2147483647 h 1000"/>
              <a:gd name="T8" fmla="*/ 0 w 1000"/>
              <a:gd name="T9" fmla="*/ 0 h 1000"/>
              <a:gd name="T10" fmla="*/ 2147483647 w 1000"/>
              <a:gd name="T11" fmla="*/ 0 h 10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618" y="0"/>
                </a:lnTo>
                <a:lnTo>
                  <a:pt x="618" y="1000"/>
                </a:lnTo>
                <a:lnTo>
                  <a:pt x="0" y="1000"/>
                </a:lnTo>
                <a:lnTo>
                  <a:pt x="0" y="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990600"/>
            <a:ext cx="7772400" cy="1285875"/>
          </a:xfrm>
        </p:spPr>
        <p:txBody>
          <a:bodyPr/>
          <a:lstStyle>
            <a:lvl1pPr>
              <a:defRPr sz="4000"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0A9717-184E-45E1-B8F7-82C41E3993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D0147D-46E3-4DB3-8E16-887306B1AD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73838" y="304800"/>
            <a:ext cx="2001837" cy="5715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66738" y="304800"/>
            <a:ext cx="5854700" cy="5715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798632-0B4E-4869-BC76-0CEA86A696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4675" y="304800"/>
            <a:ext cx="8001000" cy="8207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66738" y="1752600"/>
            <a:ext cx="3924300" cy="4267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3438" y="1752600"/>
            <a:ext cx="3924300" cy="2057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3438" y="3962400"/>
            <a:ext cx="3924300" cy="2057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F55452-1136-4831-BA9A-3C38841D0B2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F0D094-BC42-4A41-A6AB-3B265AC341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614D9C-6569-4E6A-B71A-EDB867CF9E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66738" y="1752600"/>
            <a:ext cx="39243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3438" y="1752600"/>
            <a:ext cx="39243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E47C70-9358-470F-BA2D-A816D36CBB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655DC6-26A4-430D-93B7-3E40AC04AA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7BBF94-B7B9-4ABA-BA77-5483D80CF2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B33D6D-13DB-472E-8953-AD0151A39F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CF738F-0B1D-4244-B10E-DF05828BAF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747313-A729-4FF2-BD8A-77418B27A1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74675" y="304800"/>
            <a:ext cx="8001000" cy="820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66738" y="1752600"/>
            <a:ext cx="8001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AutoShape 4"/>
          <p:cNvSpPr>
            <a:spLocks noChangeArrowheads="1"/>
          </p:cNvSpPr>
          <p:nvPr/>
        </p:nvSpPr>
        <p:spPr bwMode="auto">
          <a:xfrm>
            <a:off x="609600" y="1233488"/>
            <a:ext cx="7958138" cy="109537"/>
          </a:xfrm>
          <a:custGeom>
            <a:avLst/>
            <a:gdLst>
              <a:gd name="T0" fmla="*/ 0 w 1000"/>
              <a:gd name="T1" fmla="*/ 0 h 1000"/>
              <a:gd name="T2" fmla="*/ 2147483647 w 1000"/>
              <a:gd name="T3" fmla="*/ 0 h 1000"/>
              <a:gd name="T4" fmla="*/ 2147483647 w 1000"/>
              <a:gd name="T5" fmla="*/ 2147483647 h 1000"/>
              <a:gd name="T6" fmla="*/ 0 w 1000"/>
              <a:gd name="T7" fmla="*/ 2147483647 h 1000"/>
              <a:gd name="T8" fmla="*/ 0 w 1000"/>
              <a:gd name="T9" fmla="*/ 0 h 1000"/>
              <a:gd name="T10" fmla="*/ 2147483647 w 1000"/>
              <a:gd name="T11" fmla="*/ 0 h 10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585" y="0"/>
                </a:lnTo>
                <a:lnTo>
                  <a:pt x="585" y="1000"/>
                </a:lnTo>
                <a:lnTo>
                  <a:pt x="0" y="1000"/>
                </a:lnTo>
                <a:lnTo>
                  <a:pt x="0" y="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9" name="Line 5"/>
          <p:cNvSpPr>
            <a:spLocks noChangeShapeType="1"/>
          </p:cNvSpPr>
          <p:nvPr/>
        </p:nvSpPr>
        <p:spPr bwMode="auto">
          <a:xfrm flipV="1">
            <a:off x="609600" y="6172200"/>
            <a:ext cx="7924800" cy="0"/>
          </a:xfrm>
          <a:prstGeom prst="line">
            <a:avLst/>
          </a:prstGeom>
          <a:noFill/>
          <a:ln w="3175">
            <a:solidFill>
              <a:schemeClr val="accent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19812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cs typeface="B Mitra" pitchFamily="2" charset="-7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>
                <a:cs typeface="B Mitra" pitchFamily="2" charset="-7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4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19812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B Mitra" pitchFamily="2" charset="-78"/>
              </a:defRPr>
            </a:lvl1pPr>
          </a:lstStyle>
          <a:p>
            <a:pPr>
              <a:defRPr/>
            </a:pPr>
            <a:fld id="{09545C62-D5D4-4CBC-9A9B-5203A64354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13" r:id="rId1"/>
    <p:sldLayoutId id="2147483702" r:id="rId2"/>
    <p:sldLayoutId id="2147483703" r:id="rId3"/>
    <p:sldLayoutId id="2147483704" r:id="rId4"/>
    <p:sldLayoutId id="2147483705" r:id="rId5"/>
    <p:sldLayoutId id="2147483706" r:id="rId6"/>
    <p:sldLayoutId id="2147483707" r:id="rId7"/>
    <p:sldLayoutId id="2147483708" r:id="rId8"/>
    <p:sldLayoutId id="2147483709" r:id="rId9"/>
    <p:sldLayoutId id="2147483710" r:id="rId10"/>
    <p:sldLayoutId id="2147483711" r:id="rId11"/>
    <p:sldLayoutId id="2147483712" r:id="rId12"/>
  </p:sldLayoutIdLst>
  <p:timing>
    <p:tnLst>
      <p:par>
        <p:cTn id="1" dur="indefinite" restart="never" nodeType="tmRoot"/>
      </p:par>
    </p:tnLst>
  </p:timing>
  <p:txStyles>
    <p:titleStyle>
      <a:lvl1pPr algn="r" rtl="1" eaLnBrk="0" fontAlgn="base" hangingPunct="0">
        <a:spcBef>
          <a:spcPct val="0"/>
        </a:spcBef>
        <a:spcAft>
          <a:spcPct val="0"/>
        </a:spcAft>
        <a:defRPr sz="3800" b="1">
          <a:solidFill>
            <a:schemeClr val="tx2"/>
          </a:solidFill>
          <a:latin typeface="+mj-lt"/>
          <a:ea typeface="+mj-ea"/>
          <a:cs typeface="B Mitra" pitchFamily="2" charset="-78"/>
        </a:defRPr>
      </a:lvl1pPr>
      <a:lvl2pPr algn="r" rtl="1" eaLnBrk="0" fontAlgn="base" hangingPunct="0">
        <a:spcBef>
          <a:spcPct val="0"/>
        </a:spcBef>
        <a:spcAft>
          <a:spcPct val="0"/>
        </a:spcAft>
        <a:defRPr sz="3800" b="1">
          <a:solidFill>
            <a:schemeClr val="tx2"/>
          </a:solidFill>
          <a:latin typeface="Verdana" pitchFamily="34" charset="0"/>
          <a:cs typeface="B Mitra" pitchFamily="2" charset="-78"/>
        </a:defRPr>
      </a:lvl2pPr>
      <a:lvl3pPr algn="r" rtl="1" eaLnBrk="0" fontAlgn="base" hangingPunct="0">
        <a:spcBef>
          <a:spcPct val="0"/>
        </a:spcBef>
        <a:spcAft>
          <a:spcPct val="0"/>
        </a:spcAft>
        <a:defRPr sz="3800" b="1">
          <a:solidFill>
            <a:schemeClr val="tx2"/>
          </a:solidFill>
          <a:latin typeface="Verdana" pitchFamily="34" charset="0"/>
          <a:cs typeface="B Mitra" pitchFamily="2" charset="-78"/>
        </a:defRPr>
      </a:lvl3pPr>
      <a:lvl4pPr algn="r" rtl="1" eaLnBrk="0" fontAlgn="base" hangingPunct="0">
        <a:spcBef>
          <a:spcPct val="0"/>
        </a:spcBef>
        <a:spcAft>
          <a:spcPct val="0"/>
        </a:spcAft>
        <a:defRPr sz="3800" b="1">
          <a:solidFill>
            <a:schemeClr val="tx2"/>
          </a:solidFill>
          <a:latin typeface="Verdana" pitchFamily="34" charset="0"/>
          <a:cs typeface="B Mitra" pitchFamily="2" charset="-78"/>
        </a:defRPr>
      </a:lvl4pPr>
      <a:lvl5pPr algn="r" rtl="1" eaLnBrk="0" fontAlgn="base" hangingPunct="0">
        <a:spcBef>
          <a:spcPct val="0"/>
        </a:spcBef>
        <a:spcAft>
          <a:spcPct val="0"/>
        </a:spcAft>
        <a:defRPr sz="3800" b="1">
          <a:solidFill>
            <a:schemeClr val="tx2"/>
          </a:solidFill>
          <a:latin typeface="Verdana" pitchFamily="34" charset="0"/>
          <a:cs typeface="B Mitra" pitchFamily="2" charset="-78"/>
        </a:defRPr>
      </a:lvl5pPr>
      <a:lvl6pPr marL="457200" algn="r" rtl="1" fontAlgn="base">
        <a:spcBef>
          <a:spcPct val="0"/>
        </a:spcBef>
        <a:spcAft>
          <a:spcPct val="0"/>
        </a:spcAft>
        <a:defRPr sz="3800" b="1">
          <a:solidFill>
            <a:schemeClr val="tx2"/>
          </a:solidFill>
          <a:latin typeface="Verdana" pitchFamily="34" charset="0"/>
          <a:cs typeface="Zar" pitchFamily="2" charset="-78"/>
        </a:defRPr>
      </a:lvl6pPr>
      <a:lvl7pPr marL="914400" algn="r" rtl="1" fontAlgn="base">
        <a:spcBef>
          <a:spcPct val="0"/>
        </a:spcBef>
        <a:spcAft>
          <a:spcPct val="0"/>
        </a:spcAft>
        <a:defRPr sz="3800" b="1">
          <a:solidFill>
            <a:schemeClr val="tx2"/>
          </a:solidFill>
          <a:latin typeface="Verdana" pitchFamily="34" charset="0"/>
          <a:cs typeface="Zar" pitchFamily="2" charset="-78"/>
        </a:defRPr>
      </a:lvl7pPr>
      <a:lvl8pPr marL="1371600" algn="r" rtl="1" fontAlgn="base">
        <a:spcBef>
          <a:spcPct val="0"/>
        </a:spcBef>
        <a:spcAft>
          <a:spcPct val="0"/>
        </a:spcAft>
        <a:defRPr sz="3800" b="1">
          <a:solidFill>
            <a:schemeClr val="tx2"/>
          </a:solidFill>
          <a:latin typeface="Verdana" pitchFamily="34" charset="0"/>
          <a:cs typeface="Zar" pitchFamily="2" charset="-78"/>
        </a:defRPr>
      </a:lvl8pPr>
      <a:lvl9pPr marL="1828800" algn="r" rtl="1" fontAlgn="base">
        <a:spcBef>
          <a:spcPct val="0"/>
        </a:spcBef>
        <a:spcAft>
          <a:spcPct val="0"/>
        </a:spcAft>
        <a:defRPr sz="3800" b="1">
          <a:solidFill>
            <a:schemeClr val="tx2"/>
          </a:solidFill>
          <a:latin typeface="Verdana" pitchFamily="34" charset="0"/>
          <a:cs typeface="Zar" pitchFamily="2" charset="-78"/>
        </a:defRPr>
      </a:lvl9pPr>
    </p:titleStyle>
    <p:bodyStyle>
      <a:lvl1pPr marL="469900" indent="-469900" algn="r" rtl="1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o"/>
        <a:defRPr sz="3000" b="1">
          <a:solidFill>
            <a:schemeClr val="tx1"/>
          </a:solidFill>
          <a:latin typeface="+mn-lt"/>
          <a:ea typeface="+mn-ea"/>
          <a:cs typeface="B Mitra" pitchFamily="2" charset="-78"/>
        </a:defRPr>
      </a:lvl1pPr>
      <a:lvl2pPr marL="908050" indent="-436563" algn="r" rtl="1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n"/>
        <a:defRPr sz="2600" b="1">
          <a:solidFill>
            <a:schemeClr val="tx1"/>
          </a:solidFill>
          <a:latin typeface="+mn-lt"/>
          <a:cs typeface="B Mitra" pitchFamily="2" charset="-78"/>
        </a:defRPr>
      </a:lvl2pPr>
      <a:lvl3pPr marL="1304925" indent="-395288" algn="r" rtl="1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o"/>
        <a:defRPr sz="2300" b="1">
          <a:solidFill>
            <a:schemeClr val="tx1"/>
          </a:solidFill>
          <a:latin typeface="+mn-lt"/>
          <a:cs typeface="B Mitra" pitchFamily="2" charset="-78"/>
        </a:defRPr>
      </a:lvl3pPr>
      <a:lvl4pPr marL="1693863" indent="-387350" algn="r" rtl="1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n"/>
        <a:defRPr sz="2000" b="1">
          <a:solidFill>
            <a:schemeClr val="tx1"/>
          </a:solidFill>
          <a:latin typeface="+mn-lt"/>
          <a:cs typeface="B Mitra" pitchFamily="2" charset="-78"/>
        </a:defRPr>
      </a:lvl4pPr>
      <a:lvl5pPr marL="2093913" indent="-398463" algn="r" rtl="1" eaLnBrk="0" fontAlgn="base" hangingPunct="0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 b="1">
          <a:solidFill>
            <a:schemeClr val="tx1"/>
          </a:solidFill>
          <a:latin typeface="+mn-lt"/>
          <a:cs typeface="B Mitra" pitchFamily="2" charset="-78"/>
        </a:defRPr>
      </a:lvl5pPr>
      <a:lvl6pPr marL="2551113" indent="-398463" algn="r" rtl="1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 b="1">
          <a:solidFill>
            <a:schemeClr val="tx1"/>
          </a:solidFill>
          <a:latin typeface="+mn-lt"/>
          <a:cs typeface="+mn-cs"/>
        </a:defRPr>
      </a:lvl6pPr>
      <a:lvl7pPr marL="3008313" indent="-398463" algn="r" rtl="1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 b="1">
          <a:solidFill>
            <a:schemeClr val="tx1"/>
          </a:solidFill>
          <a:latin typeface="+mn-lt"/>
          <a:cs typeface="+mn-cs"/>
        </a:defRPr>
      </a:lvl7pPr>
      <a:lvl8pPr marL="3465513" indent="-398463" algn="r" rtl="1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 b="1">
          <a:solidFill>
            <a:schemeClr val="tx1"/>
          </a:solidFill>
          <a:latin typeface="+mn-lt"/>
          <a:cs typeface="+mn-cs"/>
        </a:defRPr>
      </a:lvl8pPr>
      <a:lvl9pPr marL="3922713" indent="-398463" algn="r" rtl="1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 b="1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14348" y="2143116"/>
            <a:ext cx="7772400" cy="1285875"/>
          </a:xfrm>
        </p:spPr>
        <p:txBody>
          <a:bodyPr/>
          <a:lstStyle/>
          <a:p>
            <a:pPr eaLnBrk="1" hangingPunct="1"/>
            <a:r>
              <a:rPr lang="fa-IR" dirty="0" smtClean="0"/>
              <a:t>فارماکولوژی داروهای آنتی آريتمی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a-IR" smtClean="0"/>
              <a:t>سميت داروهای گروه </a:t>
            </a:r>
            <a:r>
              <a:rPr lang="en-US" smtClean="0"/>
              <a:t>I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66738" y="1752600"/>
            <a:ext cx="8001000" cy="2684463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fa-IR" sz="2600" dirty="0" smtClean="0"/>
              <a:t>گروه </a:t>
            </a:r>
            <a:r>
              <a:rPr lang="en-US" sz="2600" dirty="0" smtClean="0"/>
              <a:t>IA</a:t>
            </a:r>
            <a:r>
              <a:rPr lang="fa-IR" sz="2600" dirty="0" smtClean="0"/>
              <a:t>:</a:t>
            </a:r>
          </a:p>
          <a:p>
            <a:pPr lvl="1" eaLnBrk="1" hangingPunct="1">
              <a:lnSpc>
                <a:spcPct val="80000"/>
              </a:lnSpc>
            </a:pPr>
            <a:r>
              <a:rPr lang="fa-IR" sz="2200" dirty="0" smtClean="0"/>
              <a:t>کينيدين: سنکونيسم (سردرد، ورتيگو، وزوز گوش)، تضعيف قلب، ناراحتی گوارشی، واکنش آلرژيک</a:t>
            </a:r>
          </a:p>
          <a:p>
            <a:pPr lvl="1" eaLnBrk="1" hangingPunct="1">
              <a:lnSpc>
                <a:spcPct val="80000"/>
              </a:lnSpc>
            </a:pPr>
            <a:r>
              <a:rPr lang="fa-IR" sz="2200" dirty="0" smtClean="0"/>
              <a:t>پروکائيناميد: هيپوتانسيون، سندروم شبه لوپوس اريتماتوس</a:t>
            </a:r>
          </a:p>
          <a:p>
            <a:pPr lvl="1" eaLnBrk="1" hangingPunct="1">
              <a:lnSpc>
                <a:spcPct val="80000"/>
              </a:lnSpc>
            </a:pPr>
            <a:r>
              <a:rPr lang="fa-IR" sz="2200" dirty="0" smtClean="0"/>
              <a:t>ديزوپراميد: آنتی موسکارين، نارسائي احتقانی قلب</a:t>
            </a:r>
          </a:p>
          <a:p>
            <a:pPr eaLnBrk="1" hangingPunct="1">
              <a:lnSpc>
                <a:spcPct val="80000"/>
              </a:lnSpc>
            </a:pPr>
            <a:r>
              <a:rPr lang="fa-IR" sz="2600" dirty="0" smtClean="0"/>
              <a:t>آميودارون:</a:t>
            </a:r>
          </a:p>
          <a:p>
            <a:pPr lvl="1" eaLnBrk="1" hangingPunct="1">
              <a:lnSpc>
                <a:spcPct val="80000"/>
              </a:lnSpc>
            </a:pPr>
            <a:r>
              <a:rPr lang="fa-IR" sz="2200" dirty="0" smtClean="0"/>
              <a:t>رسوبات ميکروکريستال در پوست و قرنيه، بدی عملکرد تيروئيد، مور مور شدن ،لرزش، فيبروز ريوی،</a:t>
            </a:r>
            <a:endParaRPr lang="en-US" sz="2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fa-IR" dirty="0" smtClean="0"/>
              <a:t>گروه </a:t>
            </a:r>
            <a:r>
              <a:rPr lang="en-US" dirty="0" smtClean="0"/>
              <a:t>IB</a:t>
            </a:r>
            <a:r>
              <a:rPr lang="fa-IR" dirty="0" smtClean="0"/>
              <a:t>:</a:t>
            </a:r>
          </a:p>
          <a:p>
            <a:pPr lvl="1" eaLnBrk="1" hangingPunct="1"/>
            <a:r>
              <a:rPr lang="fa-IR" dirty="0" smtClean="0"/>
              <a:t>سميت بی حس کنندگی موضعی ( تحريک </a:t>
            </a:r>
            <a:r>
              <a:rPr lang="en-US" dirty="0" smtClean="0"/>
              <a:t>CNS</a:t>
            </a:r>
            <a:r>
              <a:rPr lang="fa-IR" dirty="0" smtClean="0"/>
              <a:t>)</a:t>
            </a:r>
          </a:p>
          <a:p>
            <a:pPr lvl="1" eaLnBrk="1" hangingPunct="1"/>
            <a:r>
              <a:rPr lang="fa-IR" dirty="0" smtClean="0"/>
              <a:t>سميت قلبی و عروقی</a:t>
            </a:r>
          </a:p>
          <a:p>
            <a:pPr lvl="1" eaLnBrk="1" hangingPunct="1"/>
            <a:r>
              <a:rPr lang="fa-IR" dirty="0" smtClean="0"/>
              <a:t>واکنش آلرژيک</a:t>
            </a:r>
          </a:p>
          <a:p>
            <a:pPr lvl="1" eaLnBrk="1" hangingPunct="1"/>
            <a:r>
              <a:rPr lang="fa-IR" dirty="0" smtClean="0"/>
              <a:t>توکائينيد: آگرانولوسيتوز</a:t>
            </a:r>
          </a:p>
          <a:p>
            <a:pPr eaLnBrk="1" hangingPunct="1"/>
            <a:r>
              <a:rPr lang="fa-IR" dirty="0" smtClean="0"/>
              <a:t>گروه </a:t>
            </a:r>
            <a:r>
              <a:rPr lang="en-US" dirty="0" smtClean="0"/>
              <a:t>IC</a:t>
            </a:r>
            <a:r>
              <a:rPr lang="fa-IR" dirty="0" smtClean="0"/>
              <a:t>: </a:t>
            </a:r>
          </a:p>
          <a:p>
            <a:pPr lvl="1" eaLnBrk="1" hangingPunct="1"/>
            <a:r>
              <a:rPr lang="fa-IR" dirty="0" smtClean="0"/>
              <a:t>احتمال آريتمی زايي بيشتر از دو گروه قبلی</a:t>
            </a:r>
          </a:p>
          <a:p>
            <a:pPr lvl="1" eaLnBrk="1" hangingPunct="1"/>
            <a:r>
              <a:rPr lang="fa-IR" dirty="0" smtClean="0"/>
              <a:t>سميت عصبی </a:t>
            </a:r>
            <a:endParaRPr lang="en-US" dirty="0" smtClean="0"/>
          </a:p>
        </p:txBody>
      </p:sp>
      <p:sp>
        <p:nvSpPr>
          <p:cNvPr id="13315" name="Rectangle 4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fa-IR" smtClean="0"/>
              <a:t>سميت داروهای گروه </a:t>
            </a:r>
            <a:r>
              <a:rPr lang="en-US" smtClean="0"/>
              <a:t>I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133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133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000" fill="hold"/>
                                        <p:tgtEl>
                                          <p:spTgt spid="133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133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133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133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133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133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2000" fill="hold"/>
                                        <p:tgtEl>
                                          <p:spTgt spid="133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2000" fill="hold"/>
                                        <p:tgtEl>
                                          <p:spTgt spid="133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2000" fill="hold"/>
                                        <p:tgtEl>
                                          <p:spTgt spid="133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2000" fill="hold"/>
                                        <p:tgtEl>
                                          <p:spTgt spid="133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2000" fill="hold"/>
                                        <p:tgtEl>
                                          <p:spTgt spid="133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2000" fill="hold"/>
                                        <p:tgtEl>
                                          <p:spTgt spid="133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2000" fill="hold"/>
                                        <p:tgtEl>
                                          <p:spTgt spid="1331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2000" fill="hold"/>
                                        <p:tgtEl>
                                          <p:spTgt spid="1331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4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a-IR" smtClean="0"/>
              <a:t>گروه دو (بتا بلوکر ها )</a:t>
            </a:r>
            <a:endParaRPr lang="en-US" smtClean="0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fa-IR" dirty="0" smtClean="0"/>
              <a:t>سر گروه، مکانيسم عمل و اثرات</a:t>
            </a:r>
          </a:p>
          <a:p>
            <a:pPr lvl="1" eaLnBrk="1" hangingPunct="1"/>
            <a:r>
              <a:rPr lang="fa-IR" dirty="0" smtClean="0"/>
              <a:t>پروپرانولول، اسمولول، متوپرولول ، تيمولول</a:t>
            </a:r>
          </a:p>
          <a:p>
            <a:pPr eaLnBrk="1" hangingPunct="1"/>
            <a:r>
              <a:rPr lang="fa-IR" dirty="0" smtClean="0"/>
              <a:t>کاربرد بالينی و سميت</a:t>
            </a:r>
          </a:p>
          <a:p>
            <a:pPr lvl="1" eaLnBrk="1" hangingPunct="1"/>
            <a:r>
              <a:rPr lang="fa-IR" dirty="0" smtClean="0"/>
              <a:t>پيشگيری از آريتمی بعد از </a:t>
            </a:r>
            <a:r>
              <a:rPr lang="en-US" dirty="0" smtClean="0"/>
              <a:t>MI</a:t>
            </a:r>
            <a:endParaRPr lang="fa-IR" dirty="0" smtClean="0"/>
          </a:p>
          <a:p>
            <a:pPr lvl="1" eaLnBrk="1" hangingPunct="1">
              <a:buFont typeface="Wingdings" pitchFamily="2" charset="2"/>
              <a:buNone/>
            </a:pPr>
            <a:endParaRPr lang="fa-IR" dirty="0" smtClean="0"/>
          </a:p>
          <a:p>
            <a:pPr eaLnBrk="1" hangingPunct="1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000" fill="hold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2000" fill="hold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2000" fill="hold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a-IR" smtClean="0"/>
              <a:t>گروه سه</a:t>
            </a:r>
            <a:endParaRPr lang="en-US" smtClean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fa-IR" dirty="0" smtClean="0"/>
              <a:t>سرگروه: </a:t>
            </a:r>
            <a:r>
              <a:rPr lang="fa-IR" dirty="0" smtClean="0">
                <a:solidFill>
                  <a:schemeClr val="hlink"/>
                </a:solidFill>
              </a:rPr>
              <a:t>سوتالول، ايبوتيليد</a:t>
            </a:r>
          </a:p>
          <a:p>
            <a:pPr lvl="1" eaLnBrk="1" hangingPunct="1">
              <a:lnSpc>
                <a:spcPct val="90000"/>
              </a:lnSpc>
            </a:pPr>
            <a:r>
              <a:rPr lang="fa-IR" dirty="0" smtClean="0"/>
              <a:t>دوفتيليد، برتيليم، آميودارون</a:t>
            </a:r>
          </a:p>
          <a:p>
            <a:pPr eaLnBrk="1" hangingPunct="1">
              <a:lnSpc>
                <a:spcPct val="90000"/>
              </a:lnSpc>
            </a:pPr>
            <a:r>
              <a:rPr lang="fa-IR" dirty="0" smtClean="0"/>
              <a:t>مکانسيم عمل واثرات</a:t>
            </a:r>
          </a:p>
          <a:p>
            <a:pPr lvl="1" eaLnBrk="1" hangingPunct="1">
              <a:lnSpc>
                <a:spcPct val="90000"/>
              </a:lnSpc>
            </a:pPr>
            <a:r>
              <a:rPr lang="fa-IR" dirty="0" smtClean="0"/>
              <a:t>بلوک کننده کانال پتاسيم</a:t>
            </a:r>
          </a:p>
          <a:p>
            <a:pPr lvl="1" eaLnBrk="1" hangingPunct="1">
              <a:lnSpc>
                <a:spcPct val="90000"/>
              </a:lnSpc>
            </a:pPr>
            <a:r>
              <a:rPr lang="fa-IR" dirty="0" smtClean="0"/>
              <a:t>طولانی کردن پتانسيل عمل و دوره تحريک ناپذيری</a:t>
            </a:r>
          </a:p>
          <a:p>
            <a:pPr eaLnBrk="1" hangingPunct="1">
              <a:lnSpc>
                <a:spcPct val="90000"/>
              </a:lnSpc>
            </a:pPr>
            <a:r>
              <a:rPr lang="fa-IR" dirty="0" smtClean="0"/>
              <a:t>کاربرد بالينی وسميت</a:t>
            </a:r>
          </a:p>
          <a:p>
            <a:pPr lvl="1" eaLnBrk="1" hangingPunct="1">
              <a:lnSpc>
                <a:spcPct val="90000"/>
              </a:lnSpc>
            </a:pPr>
            <a:r>
              <a:rPr lang="fa-IR" dirty="0" smtClean="0"/>
              <a:t>برتيليم: فيبريلاسيون بطنی راجعه</a:t>
            </a:r>
          </a:p>
          <a:p>
            <a:pPr lvl="1" eaLnBrk="1" hangingPunct="1">
              <a:lnSpc>
                <a:spcPct val="90000"/>
              </a:lnSpc>
            </a:pPr>
            <a:r>
              <a:rPr lang="fa-IR" dirty="0" smtClean="0"/>
              <a:t>ايبوتيليد و دفوتيليد:فلوتر و فيبريلاسيون دهليزی</a:t>
            </a:r>
          </a:p>
          <a:p>
            <a:pPr lvl="1" eaLnBrk="1" hangingPunct="1">
              <a:lnSpc>
                <a:spcPct val="90000"/>
              </a:lnSpc>
            </a:pPr>
            <a:r>
              <a:rPr lang="fa-IR" dirty="0" smtClean="0">
                <a:solidFill>
                  <a:schemeClr val="hlink"/>
                </a:solidFill>
              </a:rPr>
              <a:t>سميت عمده: ايجاد آريتمی</a:t>
            </a:r>
            <a:endParaRPr lang="en-US" dirty="0" smtClean="0">
              <a:solidFill>
                <a:schemeClr val="hlink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000" fill="hold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2000" fill="hold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2000" fill="hold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2000" fill="hold"/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2000" fill="hold"/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2000" fill="hold"/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2000" fill="hold"/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2000" fill="hold"/>
                                        <p:tgtEl>
                                          <p:spTgt spid="153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2000" fill="hold"/>
                                        <p:tgtEl>
                                          <p:spTgt spid="153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a-IR" smtClean="0"/>
              <a:t>گروه چهار</a:t>
            </a:r>
            <a:endParaRPr lang="en-US" smtClean="0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1628775"/>
            <a:ext cx="8001000" cy="4267200"/>
          </a:xfrm>
        </p:spPr>
        <p:txBody>
          <a:bodyPr/>
          <a:lstStyle/>
          <a:p>
            <a:pPr eaLnBrk="1" hangingPunct="1"/>
            <a:r>
              <a:rPr lang="fa-IR" dirty="0" smtClean="0"/>
              <a:t>سرگروه: وراپاميل، ديلتيازم </a:t>
            </a:r>
          </a:p>
          <a:p>
            <a:pPr eaLnBrk="1" hangingPunct="1"/>
            <a:r>
              <a:rPr lang="fa-IR" dirty="0" smtClean="0"/>
              <a:t>مکانسيم عمل واثرات</a:t>
            </a:r>
          </a:p>
          <a:p>
            <a:pPr lvl="1" eaLnBrk="1" hangingPunct="1"/>
            <a:r>
              <a:rPr lang="fa-IR" dirty="0" smtClean="0"/>
              <a:t>بلوک کانال کلسيمی وابسته به ولتاژ</a:t>
            </a:r>
            <a:r>
              <a:rPr lang="en-US" dirty="0" smtClean="0"/>
              <a:t> </a:t>
            </a:r>
            <a:r>
              <a:rPr lang="fa-IR" dirty="0" smtClean="0"/>
              <a:t> در بافت های وابسته</a:t>
            </a:r>
          </a:p>
          <a:p>
            <a:pPr lvl="1" eaLnBrk="1" hangingPunct="1"/>
            <a:r>
              <a:rPr lang="fa-IR" dirty="0" smtClean="0"/>
              <a:t>طولانی شدن </a:t>
            </a:r>
            <a:r>
              <a:rPr lang="en-US" dirty="0" smtClean="0"/>
              <a:t>PR</a:t>
            </a:r>
            <a:endParaRPr lang="fa-IR" dirty="0" smtClean="0"/>
          </a:p>
          <a:p>
            <a:pPr eaLnBrk="1" hangingPunct="1"/>
            <a:r>
              <a:rPr lang="fa-IR" dirty="0" smtClean="0"/>
              <a:t>کاربرد بالينی وسميت</a:t>
            </a:r>
            <a:endParaRPr lang="en-US" dirty="0" smtClean="0"/>
          </a:p>
          <a:p>
            <a:pPr lvl="1" eaLnBrk="1" hangingPunct="1"/>
            <a:r>
              <a:rPr lang="fa-IR" dirty="0" smtClean="0"/>
              <a:t>تاکيکاردی گره دهليزی-بطنی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2000" fill="hold"/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2000" fill="hold"/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2000" fill="hold"/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2000" fill="hold"/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16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16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7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a-IR" smtClean="0"/>
              <a:t>داروهای آنتی آريتمی متفرقه</a:t>
            </a:r>
            <a:endParaRPr lang="en-US" smtClean="0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1466850"/>
            <a:ext cx="8001000" cy="4267200"/>
          </a:xfrm>
        </p:spPr>
        <p:txBody>
          <a:bodyPr/>
          <a:lstStyle/>
          <a:p>
            <a:pPr eaLnBrk="1" hangingPunct="1"/>
            <a:r>
              <a:rPr lang="fa-IR" dirty="0" smtClean="0"/>
              <a:t>آدنوزين: آريتمی فوق بطنی</a:t>
            </a:r>
          </a:p>
          <a:p>
            <a:pPr eaLnBrk="1" hangingPunct="1"/>
            <a:r>
              <a:rPr lang="fa-IR" dirty="0" smtClean="0"/>
              <a:t>ديژيتاليس: آريتمی فوق بطنی</a:t>
            </a:r>
          </a:p>
          <a:p>
            <a:pPr eaLnBrk="1" hangingPunct="1"/>
            <a:r>
              <a:rPr lang="fa-IR" dirty="0" smtClean="0"/>
              <a:t>يون پتاسيم</a:t>
            </a:r>
          </a:p>
          <a:p>
            <a:pPr lvl="1" eaLnBrk="1" hangingPunct="1"/>
            <a:r>
              <a:rPr lang="fa-IR" smtClean="0"/>
              <a:t>پتاسيم پايين: افزايش ميزان آريتمی در افراد مستعد خصوصاً در مصرف ديگوگسين</a:t>
            </a:r>
          </a:p>
          <a:p>
            <a:pPr lvl="1" eaLnBrk="1" hangingPunct="1"/>
            <a:r>
              <a:rPr lang="fa-IR" dirty="0" smtClean="0"/>
              <a:t>پتاسيم بالا: تضعيف هدايت، ايجاد آريتمی برگشتی</a:t>
            </a:r>
          </a:p>
          <a:p>
            <a:pPr eaLnBrk="1" hangingPunct="1"/>
            <a:r>
              <a:rPr lang="fa-IR" dirty="0" smtClean="0"/>
              <a:t>يون منيزيم</a:t>
            </a:r>
          </a:p>
          <a:p>
            <a:pPr eaLnBrk="1" hangingPunct="1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2000" fill="hold"/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2000" fill="hold"/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2000" fill="hold"/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2000" fill="hold"/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2000" fill="hold"/>
                                        <p:tgtEl>
                                          <p:spTgt spid="17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2000" fill="hold"/>
                                        <p:tgtEl>
                                          <p:spTgt spid="17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1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43979" y="2000240"/>
            <a:ext cx="5856090" cy="166199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:</a:t>
            </a:r>
            <a:r>
              <a:rPr lang="fa-IR" sz="5400" dirty="0" smtClean="0"/>
              <a:t>تهیه کننده</a:t>
            </a:r>
          </a:p>
          <a:p>
            <a:r>
              <a:rPr lang="fa-IR" sz="4000" smtClean="0"/>
              <a:t>         </a:t>
            </a:r>
            <a:r>
              <a:rPr lang="fa-IR" sz="4800" i="1" smtClean="0"/>
              <a:t>عبدارحمن یوسف زاده</a:t>
            </a:r>
            <a:endParaRPr lang="en-US" sz="4800" i="1" dirty="0"/>
          </a:p>
        </p:txBody>
      </p:sp>
      <p:sp>
        <p:nvSpPr>
          <p:cNvPr id="3" name="TextBox 2"/>
          <p:cNvSpPr txBox="1"/>
          <p:nvPr/>
        </p:nvSpPr>
        <p:spPr>
          <a:xfrm>
            <a:off x="5364088" y="3857667"/>
            <a:ext cx="1680268" cy="830997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fa-IR" sz="4800" dirty="0" smtClean="0"/>
              <a:t>بخش   </a:t>
            </a:r>
            <a:endParaRPr lang="fa-IR" sz="4800" dirty="0"/>
          </a:p>
        </p:txBody>
      </p:sp>
      <p:sp>
        <p:nvSpPr>
          <p:cNvPr id="6" name="TextBox 5"/>
          <p:cNvSpPr txBox="1"/>
          <p:nvPr/>
        </p:nvSpPr>
        <p:spPr>
          <a:xfrm>
            <a:off x="4471882" y="3861048"/>
            <a:ext cx="1215397" cy="830997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sz="4800" dirty="0" err="1" smtClean="0"/>
              <a:t>ccu</a:t>
            </a:r>
            <a:endParaRPr lang="fa-IR" sz="4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a-IR" smtClean="0"/>
              <a:t>علل زمينه ای آريتمی</a:t>
            </a:r>
            <a:endParaRPr lang="en-US" smtClean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fa-IR" sz="2600" dirty="0" smtClean="0"/>
              <a:t>ايسکمی</a:t>
            </a:r>
          </a:p>
          <a:p>
            <a:pPr eaLnBrk="1" hangingPunct="1">
              <a:lnSpc>
                <a:spcPct val="80000"/>
              </a:lnSpc>
            </a:pPr>
            <a:r>
              <a:rPr lang="fa-IR" sz="2600" dirty="0" smtClean="0"/>
              <a:t>هيپوکسی</a:t>
            </a:r>
          </a:p>
          <a:p>
            <a:pPr eaLnBrk="1" hangingPunct="1">
              <a:lnSpc>
                <a:spcPct val="80000"/>
              </a:lnSpc>
            </a:pPr>
            <a:r>
              <a:rPr lang="fa-IR" sz="2600" dirty="0" smtClean="0"/>
              <a:t>اسيدوز</a:t>
            </a:r>
          </a:p>
          <a:p>
            <a:pPr eaLnBrk="1" hangingPunct="1">
              <a:lnSpc>
                <a:spcPct val="80000"/>
              </a:lnSpc>
            </a:pPr>
            <a:r>
              <a:rPr lang="fa-IR" sz="2600" dirty="0" smtClean="0"/>
              <a:t>آلکالوز</a:t>
            </a:r>
          </a:p>
          <a:p>
            <a:pPr eaLnBrk="1" hangingPunct="1">
              <a:lnSpc>
                <a:spcPct val="80000"/>
              </a:lnSpc>
            </a:pPr>
            <a:r>
              <a:rPr lang="fa-IR" sz="2600" dirty="0" smtClean="0"/>
              <a:t>غير طبيعی بودن الکتروليت</a:t>
            </a:r>
          </a:p>
          <a:p>
            <a:pPr eaLnBrk="1" hangingPunct="1">
              <a:lnSpc>
                <a:spcPct val="80000"/>
              </a:lnSpc>
            </a:pPr>
            <a:r>
              <a:rPr lang="fa-IR" sz="2600" dirty="0" smtClean="0"/>
              <a:t>کاتکول آمين بالا</a:t>
            </a:r>
          </a:p>
          <a:p>
            <a:pPr eaLnBrk="1" hangingPunct="1">
              <a:lnSpc>
                <a:spcPct val="80000"/>
              </a:lnSpc>
            </a:pPr>
            <a:r>
              <a:rPr lang="fa-IR" sz="2600" dirty="0" smtClean="0"/>
              <a:t>تاثيرات اتونوميک</a:t>
            </a:r>
          </a:p>
          <a:p>
            <a:pPr eaLnBrk="1" hangingPunct="1">
              <a:lnSpc>
                <a:spcPct val="80000"/>
              </a:lnSpc>
            </a:pPr>
            <a:r>
              <a:rPr lang="fa-IR" sz="2600" dirty="0" smtClean="0"/>
              <a:t>سيمت داروئي</a:t>
            </a:r>
          </a:p>
          <a:p>
            <a:pPr eaLnBrk="1" hangingPunct="1">
              <a:lnSpc>
                <a:spcPct val="80000"/>
              </a:lnSpc>
            </a:pPr>
            <a:r>
              <a:rPr lang="fa-IR" sz="2600" dirty="0" smtClean="0"/>
              <a:t>کشش بيش از حد فيبرميوکارد</a:t>
            </a:r>
          </a:p>
          <a:p>
            <a:pPr eaLnBrk="1" hangingPunct="1">
              <a:lnSpc>
                <a:spcPct val="80000"/>
              </a:lnSpc>
            </a:pPr>
            <a:r>
              <a:rPr lang="fa-IR" sz="2600" dirty="0" smtClean="0"/>
              <a:t>وجود بافت بيمار يا فيبروتيک</a:t>
            </a:r>
          </a:p>
          <a:p>
            <a:pPr eaLnBrk="1" hangingPunct="1">
              <a:lnSpc>
                <a:spcPct val="80000"/>
              </a:lnSpc>
            </a:pPr>
            <a:endParaRPr lang="en-US" sz="2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1000" fill="hold"/>
                                        <p:tgtEl>
                                          <p:spTgt spid="4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1000" fill="hold"/>
                                        <p:tgtEl>
                                          <p:spTgt spid="4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1000" fill="hold"/>
                                        <p:tgtEl>
                                          <p:spTgt spid="40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1000" fill="hold"/>
                                        <p:tgtEl>
                                          <p:spTgt spid="40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1000" fill="hold"/>
                                        <p:tgtEl>
                                          <p:spTgt spid="40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1000" fill="hold"/>
                                        <p:tgtEl>
                                          <p:spTgt spid="40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a-IR" smtClean="0"/>
              <a:t>پاتوفيزيولوژی</a:t>
            </a:r>
            <a:endParaRPr lang="en-US" smtClean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fa-IR" dirty="0" smtClean="0"/>
              <a:t>آريتمی چيست؟</a:t>
            </a:r>
            <a:endParaRPr lang="en-US" dirty="0" smtClean="0"/>
          </a:p>
          <a:p>
            <a:pPr lvl="1" eaLnBrk="1" hangingPunct="1"/>
            <a:r>
              <a:rPr lang="fa-IR" sz="2400" dirty="0" smtClean="0"/>
              <a:t>هرگونه ريتم غير از </a:t>
            </a:r>
            <a:r>
              <a:rPr lang="en-US" sz="2400" dirty="0" smtClean="0"/>
              <a:t>NSR( Normal sinus rhythm</a:t>
            </a:r>
            <a:r>
              <a:rPr lang="en-US" dirty="0" smtClean="0"/>
              <a:t>)</a:t>
            </a:r>
            <a:r>
              <a:rPr lang="fa-IR" dirty="0" smtClean="0"/>
              <a:t> را آريتمی گويند.</a:t>
            </a:r>
          </a:p>
          <a:p>
            <a:pPr eaLnBrk="1" hangingPunct="1"/>
            <a:r>
              <a:rPr lang="fa-IR" dirty="0" smtClean="0"/>
              <a:t>مکانسيم آريتمی زائي</a:t>
            </a:r>
            <a:endParaRPr lang="en-US" dirty="0" smtClean="0"/>
          </a:p>
          <a:p>
            <a:pPr lvl="1" eaLnBrk="1" hangingPunct="1"/>
            <a:r>
              <a:rPr lang="fa-IR" dirty="0" smtClean="0"/>
              <a:t>فعاليت خودکار غير طبيعی</a:t>
            </a:r>
          </a:p>
          <a:p>
            <a:pPr lvl="1" eaLnBrk="1" hangingPunct="1"/>
            <a:r>
              <a:rPr lang="fa-IR" dirty="0" smtClean="0"/>
              <a:t>هدايت الکتريکی غير طبيعی</a:t>
            </a:r>
            <a:endParaRPr lang="en-US" dirty="0" smtClean="0"/>
          </a:p>
          <a:p>
            <a:pPr lvl="2" eaLnBrk="1" hangingPunct="1"/>
            <a:r>
              <a:rPr lang="fa-IR" dirty="0" smtClean="0"/>
              <a:t>بلوک هدايتی</a:t>
            </a:r>
          </a:p>
          <a:p>
            <a:pPr lvl="2" eaLnBrk="1" hangingPunct="1"/>
            <a:r>
              <a:rPr lang="fa-IR" dirty="0" smtClean="0"/>
              <a:t>برگشت ايمپالس</a:t>
            </a:r>
          </a:p>
          <a:p>
            <a:pPr lvl="1" eaLnBrk="1" hangingPunct="1"/>
            <a:endParaRPr lang="fa-IR" dirty="0" smtClean="0"/>
          </a:p>
          <a:p>
            <a:pPr eaLnBrk="1" hangingPunct="1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0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2000" fill="hold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2000" fill="hold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2000" fill="hold"/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2000" fill="hold"/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2000" fill="hold"/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2000" fill="hold"/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143000" y="304800"/>
            <a:ext cx="8001000" cy="820738"/>
          </a:xfrm>
        </p:spPr>
        <p:txBody>
          <a:bodyPr/>
          <a:lstStyle/>
          <a:p>
            <a:pPr eaLnBrk="1" hangingPunct="1"/>
            <a:r>
              <a:rPr lang="fa-IR" smtClean="0"/>
              <a:t>هدايت الکتريکی غير طبيعی</a:t>
            </a:r>
            <a:endParaRPr lang="en-US" smtClean="0"/>
          </a:p>
        </p:txBody>
      </p:sp>
      <p:sp>
        <p:nvSpPr>
          <p:cNvPr id="6147" name="Text Box 5"/>
          <p:cNvSpPr txBox="1">
            <a:spLocks noChangeArrowheads="1"/>
          </p:cNvSpPr>
          <p:nvPr/>
        </p:nvSpPr>
        <p:spPr bwMode="auto">
          <a:xfrm>
            <a:off x="6011863" y="1341438"/>
            <a:ext cx="28924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rtl="1"/>
            <a:r>
              <a:rPr lang="fa-IR" b="1">
                <a:cs typeface="Zar" pitchFamily="2" charset="-78"/>
              </a:rPr>
              <a:t>آريتمی حاصل از برگشت ايمپالس</a:t>
            </a:r>
            <a:endParaRPr lang="en-US" b="1">
              <a:cs typeface="Zar" pitchFamily="2" charset="-78"/>
            </a:endParaRPr>
          </a:p>
        </p:txBody>
      </p:sp>
      <p:pic>
        <p:nvPicPr>
          <p:cNvPr id="6148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8313" y="2119326"/>
            <a:ext cx="3924300" cy="3238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149" name="Picture 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41863" y="2011363"/>
            <a:ext cx="3502025" cy="3146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143000" y="304800"/>
            <a:ext cx="8001000" cy="820738"/>
          </a:xfrm>
        </p:spPr>
        <p:txBody>
          <a:bodyPr/>
          <a:lstStyle/>
          <a:p>
            <a:pPr eaLnBrk="1" hangingPunct="1"/>
            <a:r>
              <a:rPr lang="fa-IR" smtClean="0"/>
              <a:t>فعاليت الکتريکی طبيعی در قلب</a:t>
            </a:r>
            <a:endParaRPr lang="en-US" smtClean="0"/>
          </a:p>
        </p:txBody>
      </p:sp>
      <p:pic>
        <p:nvPicPr>
          <p:cNvPr id="7171" name="Picture 6" descr="New Picture (8)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61950" y="1057275"/>
            <a:ext cx="8418513" cy="4743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143000" y="304800"/>
            <a:ext cx="8001000" cy="820738"/>
          </a:xfrm>
        </p:spPr>
        <p:txBody>
          <a:bodyPr/>
          <a:lstStyle/>
          <a:p>
            <a:pPr eaLnBrk="1" hangingPunct="1"/>
            <a:r>
              <a:rPr lang="fa-IR" sz="3400" smtClean="0"/>
              <a:t>حالت های مختلف کانال سديمی وابسته به ولتاژ</a:t>
            </a:r>
            <a:endParaRPr lang="en-US" sz="3400" smtClean="0"/>
          </a:p>
        </p:txBody>
      </p:sp>
      <p:pic>
        <p:nvPicPr>
          <p:cNvPr id="8195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8313" y="1700213"/>
            <a:ext cx="7953375" cy="4029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a-IR" smtClean="0"/>
              <a:t>طبقه بندی داروهای مورد استفاده در آريتمی</a:t>
            </a:r>
            <a:endParaRPr lang="en-US" smtClean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fa-IR" dirty="0" smtClean="0"/>
              <a:t>گروه يک: بلوک کننده های کانال سديمی</a:t>
            </a:r>
          </a:p>
          <a:p>
            <a:pPr eaLnBrk="1" hangingPunct="1"/>
            <a:r>
              <a:rPr lang="fa-IR" dirty="0" smtClean="0"/>
              <a:t>گروه دو: بتا بلوکر ها</a:t>
            </a:r>
          </a:p>
          <a:p>
            <a:pPr eaLnBrk="1" hangingPunct="1"/>
            <a:r>
              <a:rPr lang="fa-IR" dirty="0" smtClean="0"/>
              <a:t>گروه سه: بلوک کننده های</a:t>
            </a:r>
            <a:r>
              <a:rPr lang="en-US" dirty="0" smtClean="0"/>
              <a:t> </a:t>
            </a:r>
            <a:r>
              <a:rPr lang="fa-IR" dirty="0" smtClean="0"/>
              <a:t>کانال پتاسيمی</a:t>
            </a:r>
          </a:p>
          <a:p>
            <a:pPr eaLnBrk="1" hangingPunct="1"/>
            <a:r>
              <a:rPr lang="fa-IR" dirty="0" smtClean="0"/>
              <a:t>گروه چهار: بلوک کننده های کانال کلسيمی</a:t>
            </a:r>
          </a:p>
          <a:p>
            <a:pPr eaLnBrk="1" hangingPunct="1"/>
            <a:r>
              <a:rPr lang="fa-IR" dirty="0" smtClean="0"/>
              <a:t>متفرقه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9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a-IR" smtClean="0"/>
              <a:t>گروه يک( بی حس کننده های موضعی)</a:t>
            </a:r>
            <a:endParaRPr lang="en-US" smtClean="0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fa-IR" dirty="0" smtClean="0"/>
              <a:t>مکانسيم عمل</a:t>
            </a:r>
          </a:p>
          <a:p>
            <a:pPr lvl="1" eaLnBrk="1" hangingPunct="1"/>
            <a:r>
              <a:rPr lang="fa-IR" dirty="0" smtClean="0"/>
              <a:t>طبقه </a:t>
            </a:r>
            <a:r>
              <a:rPr lang="en-US" dirty="0" smtClean="0"/>
              <a:t>IA</a:t>
            </a:r>
            <a:r>
              <a:rPr lang="fa-IR" dirty="0" smtClean="0"/>
              <a:t>: </a:t>
            </a:r>
            <a:r>
              <a:rPr lang="fa-IR" dirty="0" smtClean="0">
                <a:solidFill>
                  <a:schemeClr val="accent2"/>
                </a:solidFill>
              </a:rPr>
              <a:t>کينيدين</a:t>
            </a:r>
            <a:r>
              <a:rPr lang="fa-IR" dirty="0" smtClean="0"/>
              <a:t>، پروکائيناميد، ديزوپراميد</a:t>
            </a:r>
            <a:endParaRPr lang="en-US" dirty="0" smtClean="0"/>
          </a:p>
          <a:p>
            <a:pPr lvl="2" eaLnBrk="1" hangingPunct="1"/>
            <a:r>
              <a:rPr lang="fa-IR" dirty="0" smtClean="0"/>
              <a:t>بلوک کانال سديمی و پتاسيمی</a:t>
            </a:r>
          </a:p>
          <a:p>
            <a:pPr lvl="1" eaLnBrk="1" hangingPunct="1"/>
            <a:r>
              <a:rPr lang="fa-IR" dirty="0" smtClean="0"/>
              <a:t>طبقه </a:t>
            </a:r>
            <a:r>
              <a:rPr lang="en-US" dirty="0" smtClean="0"/>
              <a:t>IB</a:t>
            </a:r>
            <a:r>
              <a:rPr lang="fa-IR" dirty="0" smtClean="0"/>
              <a:t>: </a:t>
            </a:r>
            <a:r>
              <a:rPr lang="fa-IR" dirty="0" smtClean="0">
                <a:solidFill>
                  <a:schemeClr val="accent2"/>
                </a:solidFill>
              </a:rPr>
              <a:t>ليدوکائين</a:t>
            </a:r>
            <a:r>
              <a:rPr lang="fa-IR" dirty="0" smtClean="0"/>
              <a:t>، مگزيلتين، توکائينيد</a:t>
            </a:r>
          </a:p>
          <a:p>
            <a:pPr lvl="2" eaLnBrk="1" hangingPunct="1"/>
            <a:r>
              <a:rPr lang="fa-IR" dirty="0" smtClean="0"/>
              <a:t>بلوک کانال سديمی</a:t>
            </a:r>
          </a:p>
          <a:p>
            <a:pPr lvl="1" eaLnBrk="1" hangingPunct="1"/>
            <a:r>
              <a:rPr lang="fa-IR" dirty="0" smtClean="0"/>
              <a:t>طبقه </a:t>
            </a:r>
            <a:r>
              <a:rPr lang="en-US" dirty="0" smtClean="0"/>
              <a:t>IC</a:t>
            </a:r>
            <a:r>
              <a:rPr lang="fa-IR" dirty="0" smtClean="0"/>
              <a:t>: </a:t>
            </a:r>
            <a:r>
              <a:rPr lang="fa-IR" dirty="0" smtClean="0">
                <a:solidFill>
                  <a:schemeClr val="accent2"/>
                </a:solidFill>
              </a:rPr>
              <a:t>فلکائينيد</a:t>
            </a:r>
            <a:r>
              <a:rPr lang="fa-IR" dirty="0" smtClean="0"/>
              <a:t>، انکائينيد، موريزيسين، پروپافنون</a:t>
            </a:r>
          </a:p>
          <a:p>
            <a:pPr lvl="2" eaLnBrk="1" hangingPunct="1"/>
            <a:r>
              <a:rPr lang="fa-IR" dirty="0" smtClean="0"/>
              <a:t>بلوک کانال سديمی</a:t>
            </a:r>
          </a:p>
          <a:p>
            <a:pPr lvl="1" eaLnBrk="1" hangingPunct="1"/>
            <a:r>
              <a:rPr lang="en-US" dirty="0" smtClean="0"/>
              <a:t>Use dependent , state dependent</a:t>
            </a:r>
            <a:endParaRPr lang="fa-IR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" presetID="24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3" dur="1" fill="hold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4" presetID="24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6" dur="1" fill="hold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7" presetID="24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9" dur="1" fill="hold"/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0" presetID="24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3" presetID="24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5" dur="1" fill="hold"/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6" presetID="24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8" dur="1" fill="hold"/>
                                        <p:tgtEl>
                                          <p:spTgt spid="102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2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a-IR" smtClean="0"/>
              <a:t>کاربرد بالينی</a:t>
            </a:r>
            <a:endParaRPr lang="en-US" smtClean="0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fa-IR" dirty="0" smtClean="0"/>
              <a:t>طبقه </a:t>
            </a:r>
            <a:r>
              <a:rPr lang="en-US" dirty="0" smtClean="0"/>
              <a:t>IA</a:t>
            </a:r>
            <a:r>
              <a:rPr lang="fa-IR" dirty="0" smtClean="0"/>
              <a:t>: تمامی انواع آريتمی (دهليزی و بطنی)</a:t>
            </a:r>
          </a:p>
          <a:p>
            <a:pPr eaLnBrk="1" hangingPunct="1"/>
            <a:r>
              <a:rPr lang="fa-IR" dirty="0" smtClean="0"/>
              <a:t>طبقه </a:t>
            </a:r>
            <a:r>
              <a:rPr lang="en-US" dirty="0" smtClean="0"/>
              <a:t>IB</a:t>
            </a:r>
            <a:r>
              <a:rPr lang="fa-IR" dirty="0" smtClean="0"/>
              <a:t>:آريتمی های بطنی</a:t>
            </a:r>
          </a:p>
          <a:p>
            <a:pPr eaLnBrk="1" hangingPunct="1"/>
            <a:r>
              <a:rPr lang="fa-IR" dirty="0" smtClean="0"/>
              <a:t>طبقه </a:t>
            </a:r>
            <a:r>
              <a:rPr lang="en-US" dirty="0" smtClean="0"/>
              <a:t>IC</a:t>
            </a:r>
            <a:r>
              <a:rPr lang="fa-IR" dirty="0" smtClean="0"/>
              <a:t>: تاکيکاردی مقاوم بطنی</a:t>
            </a:r>
          </a:p>
          <a:p>
            <a:pPr eaLnBrk="1" hangingPunct="1"/>
            <a:r>
              <a:rPr lang="fa-IR" dirty="0" smtClean="0"/>
              <a:t>آميودارون: </a:t>
            </a:r>
            <a:r>
              <a:rPr lang="fa-IR" dirty="0" smtClean="0">
                <a:solidFill>
                  <a:schemeClr val="accent2"/>
                </a:solidFill>
              </a:rPr>
              <a:t>مورد ويژه</a:t>
            </a:r>
          </a:p>
          <a:p>
            <a:pPr lvl="1" eaLnBrk="1" hangingPunct="1"/>
            <a:r>
              <a:rPr lang="fa-IR" dirty="0" smtClean="0">
                <a:solidFill>
                  <a:schemeClr val="hlink"/>
                </a:solidFill>
              </a:rPr>
              <a:t>بلوک کننده کانال سديم، پتاسيم، کلسيم و بتا بلوکر</a:t>
            </a:r>
            <a:r>
              <a:rPr lang="fa-IR" dirty="0" smtClean="0">
                <a:solidFill>
                  <a:schemeClr val="accent2"/>
                </a:solidFill>
              </a:rPr>
              <a:t> </a:t>
            </a:r>
          </a:p>
          <a:p>
            <a:pPr lvl="1" eaLnBrk="1" hangingPunct="1"/>
            <a:r>
              <a:rPr lang="fa-IR" dirty="0" smtClean="0"/>
              <a:t>موثر در درمان هرنوع آريتمی ولی به دليل سميت فقط در آريتمی مقاوم به ديگر داروها استفاده می شود.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 build="p"/>
    </p:bldLst>
  </p:timing>
</p:sld>
</file>

<file path=ppt/theme/theme1.xml><?xml version="1.0" encoding="utf-8"?>
<a:theme xmlns:a="http://schemas.openxmlformats.org/drawingml/2006/main" name="Profile">
  <a:themeElements>
    <a:clrScheme name="Profile 9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A3B2C1"/>
      </a:accent1>
      <a:accent2>
        <a:srgbClr val="CC0000"/>
      </a:accent2>
      <a:accent3>
        <a:srgbClr val="FFFFFF"/>
      </a:accent3>
      <a:accent4>
        <a:srgbClr val="000000"/>
      </a:accent4>
      <a:accent5>
        <a:srgbClr val="CED5DD"/>
      </a:accent5>
      <a:accent6>
        <a:srgbClr val="B90000"/>
      </a:accent6>
      <a:hlink>
        <a:srgbClr val="336699"/>
      </a:hlink>
      <a:folHlink>
        <a:srgbClr val="003366"/>
      </a:folHlink>
    </a:clrScheme>
    <a:fontScheme name="Profile">
      <a:majorFont>
        <a:latin typeface="Verdana"/>
        <a:ea typeface=""/>
        <a:cs typeface="Zar"/>
      </a:majorFont>
      <a:minorFont>
        <a:latin typeface="Verdana"/>
        <a:ea typeface=""/>
        <a:cs typeface="Za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  <a:cs typeface="Arial" charset="0"/>
          </a:defRPr>
        </a:defPPr>
      </a:lstStyle>
    </a:lnDef>
  </a:objectDefaults>
  <a:extraClrSchemeLst>
    <a:extraClrScheme>
      <a:clrScheme name="Profile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file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Profile</Template>
  <TotalTime>542</TotalTime>
  <Words>495</Words>
  <Application>Microsoft Office PowerPoint</Application>
  <PresentationFormat>On-screen Show (4:3)</PresentationFormat>
  <Paragraphs>95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3" baseType="lpstr">
      <vt:lpstr>Arial</vt:lpstr>
      <vt:lpstr>B Mitra</vt:lpstr>
      <vt:lpstr>Calibri</vt:lpstr>
      <vt:lpstr>Verdana</vt:lpstr>
      <vt:lpstr>Wingdings</vt:lpstr>
      <vt:lpstr>Zar</vt:lpstr>
      <vt:lpstr>Profile</vt:lpstr>
      <vt:lpstr>فارماکولوژی داروهای آنتی آريتمی</vt:lpstr>
      <vt:lpstr>علل زمينه ای آريتمی</vt:lpstr>
      <vt:lpstr>پاتوفيزيولوژی</vt:lpstr>
      <vt:lpstr>هدايت الکتريکی غير طبيعی</vt:lpstr>
      <vt:lpstr>فعاليت الکتريکی طبيعی در قلب</vt:lpstr>
      <vt:lpstr>حالت های مختلف کانال سديمی وابسته به ولتاژ</vt:lpstr>
      <vt:lpstr>طبقه بندی داروهای مورد استفاده در آريتمی</vt:lpstr>
      <vt:lpstr>گروه يک( بی حس کننده های موضعی)</vt:lpstr>
      <vt:lpstr>کاربرد بالينی</vt:lpstr>
      <vt:lpstr>سميت داروهای گروه I</vt:lpstr>
      <vt:lpstr>سميت داروهای گروه I</vt:lpstr>
      <vt:lpstr>گروه دو (بتا بلوکر ها )</vt:lpstr>
      <vt:lpstr>گروه سه</vt:lpstr>
      <vt:lpstr>گروه چهار</vt:lpstr>
      <vt:lpstr>داروهای آنتی آريتمی متفرقه</vt:lpstr>
      <vt:lpstr>PowerPoint Presentation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فارماکولوژی داروهای آنتی آريتمی</dc:title>
  <dc:subject>Anti arrhythmic</dc:subject>
  <dc:creator>shahab</dc:creator>
  <cp:keywords>Anti arrhythmic</cp:keywords>
  <cp:lastModifiedBy>taban</cp:lastModifiedBy>
  <cp:revision>74</cp:revision>
  <dcterms:created xsi:type="dcterms:W3CDTF">2005-04-23T17:09:06Z</dcterms:created>
  <dcterms:modified xsi:type="dcterms:W3CDTF">2023-05-19T02:54:59Z</dcterms:modified>
</cp:coreProperties>
</file>